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sldIdLst>
    <p:sldId id="256" r:id="rId2"/>
    <p:sldId id="258" r:id="rId3"/>
    <p:sldId id="257" r:id="rId4"/>
    <p:sldId id="259" r:id="rId5"/>
    <p:sldId id="260" r:id="rId6"/>
    <p:sldId id="261" r:id="rId7"/>
    <p:sldId id="262" r:id="rId8"/>
    <p:sldId id="264" r:id="rId9"/>
    <p:sldId id="265"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8"/>
    <p:restoredTop sz="94666"/>
  </p:normalViewPr>
  <p:slideViewPr>
    <p:cSldViewPr snapToGrid="0" snapToObjects="1">
      <p:cViewPr varScale="1">
        <p:scale>
          <a:sx n="107" d="100"/>
          <a:sy n="107" d="100"/>
        </p:scale>
        <p:origin x="200"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88BE8F-69D0-E64A-BE38-CC20E1CAECC4}" type="datetimeFigureOut">
              <a:rPr lang="en-US" smtClean="0"/>
              <a:t>12/15/18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029E6D-A1C0-FE4B-9F44-96C4BCE09C1D}" type="slidenum">
              <a:rPr lang="en-US" smtClean="0"/>
              <a:t>‹#›</a:t>
            </a:fld>
            <a:endParaRPr lang="en-US"/>
          </a:p>
        </p:txBody>
      </p:sp>
    </p:spTree>
    <p:extLst>
      <p:ext uri="{BB962C8B-B14F-4D97-AF65-F5344CB8AC3E}">
        <p14:creationId xmlns:p14="http://schemas.microsoft.com/office/powerpoint/2010/main" val="14135338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12/15/18</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transition spd="slow">
    <p:comb/>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transition spd="slow">
    <p:comb/>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transition spd="slow">
    <p:comb/>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transition spd="slow">
    <p:comb/>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12/15/18</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transition spd="slow">
    <p:comb/>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12/15/18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transition spd="slow">
    <p:comb/>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12/15/18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transition spd="slow">
    <p:comb/>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12/15/18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transition spd="slow">
    <p:comb/>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12/15/18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transition spd="slow">
    <p:comb/>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12/15/18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transition spd="slow">
    <p:comb/>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12/15/18</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transition spd="slow">
    <p:comb/>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12/15/18</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comb/>
  </p:transition>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mitpress.mit.edu/books/reasoned-schemer-second-edition" TargetMode="External"/><Relationship Id="rId3" Type="http://schemas.openxmlformats.org/officeDocument/2006/relationships/hyperlink" Target="https://en.wikipedia.org/w/index.php?title=Nominal_logic&amp;action=edit&amp;redlink=1" TargetMode="External"/><Relationship Id="rId7" Type="http://schemas.openxmlformats.org/officeDocument/2006/relationships/hyperlink" Target="https://en.wikipedia.org/wiki/Constraint_logic_programming" TargetMode="External"/><Relationship Id="rId2" Type="http://schemas.openxmlformats.org/officeDocument/2006/relationships/hyperlink" Target="https://scholarworks.iu.edu/dspace/bitstream/handle/2022/8777/Byrd_indiana_0093A_10344.pdf" TargetMode="External"/><Relationship Id="rId1" Type="http://schemas.openxmlformats.org/officeDocument/2006/relationships/slideLayout" Target="../slideLayouts/slideLayout2.xml"/><Relationship Id="rId6" Type="http://schemas.openxmlformats.org/officeDocument/2006/relationships/hyperlink" Target="https://en.wikipedia.org/wiki/Logic_programming" TargetMode="External"/><Relationship Id="rId11" Type="http://schemas.openxmlformats.org/officeDocument/2006/relationships/hyperlink" Target="https://github.com/clojure/core.logic/wiki/References" TargetMode="External"/><Relationship Id="rId5" Type="http://schemas.openxmlformats.org/officeDocument/2006/relationships/hyperlink" Target="https://github.com/webyrd/Barliman" TargetMode="External"/><Relationship Id="rId10" Type="http://schemas.openxmlformats.org/officeDocument/2006/relationships/hyperlink" Target="https://github.com/clojure/core.logic/wiki/A-Core.logic-Primer" TargetMode="External"/><Relationship Id="rId4" Type="http://schemas.openxmlformats.org/officeDocument/2006/relationships/hyperlink" Target="https://en.wikipedia.org/wiki/Automated_theorem_proving" TargetMode="External"/><Relationship Id="rId9" Type="http://schemas.openxmlformats.org/officeDocument/2006/relationships/hyperlink" Target="https://github.com/swannodette/logic-tutoria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Alain_Colmerauer" TargetMode="External"/><Relationship Id="rId2" Type="http://schemas.openxmlformats.org/officeDocument/2006/relationships/hyperlink" Target="https://en.wikipedia.org/wiki/SLD_resolution" TargetMode="External"/><Relationship Id="rId1" Type="http://schemas.openxmlformats.org/officeDocument/2006/relationships/slideLayout" Target="../slideLayouts/slideLayout2.xml"/><Relationship Id="rId4" Type="http://schemas.openxmlformats.org/officeDocument/2006/relationships/hyperlink" Target="https://en.wikipedia.org/wiki/Prolo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A1B5D-856B-DA42-8AFD-F9C807B41FF5}"/>
              </a:ext>
            </a:extLst>
          </p:cNvPr>
          <p:cNvSpPr>
            <a:spLocks noGrp="1"/>
          </p:cNvSpPr>
          <p:nvPr>
            <p:ph type="ctrTitle"/>
          </p:nvPr>
        </p:nvSpPr>
        <p:spPr/>
        <p:txBody>
          <a:bodyPr/>
          <a:lstStyle/>
          <a:p>
            <a:r>
              <a:rPr lang="en-US" dirty="0"/>
              <a:t>Constraint logic programming</a:t>
            </a:r>
          </a:p>
        </p:txBody>
      </p:sp>
      <p:sp>
        <p:nvSpPr>
          <p:cNvPr id="3" name="Subtitle 2">
            <a:extLst>
              <a:ext uri="{FF2B5EF4-FFF2-40B4-BE49-F238E27FC236}">
                <a16:creationId xmlns:a16="http://schemas.microsoft.com/office/drawing/2014/main" id="{B41BBA80-8581-FA4D-AD1C-6498F1CCC353}"/>
              </a:ext>
            </a:extLst>
          </p:cNvPr>
          <p:cNvSpPr>
            <a:spLocks noGrp="1"/>
          </p:cNvSpPr>
          <p:nvPr>
            <p:ph type="subTitle" idx="1"/>
          </p:nvPr>
        </p:nvSpPr>
        <p:spPr/>
        <p:txBody>
          <a:bodyPr>
            <a:normAutofit fontScale="92500" lnSpcReduction="10000"/>
          </a:bodyPr>
          <a:lstStyle/>
          <a:p>
            <a:r>
              <a:rPr lang="en-US" dirty="0"/>
              <a:t>Via different </a:t>
            </a:r>
            <a:r>
              <a:rPr lang="en-US" dirty="0" err="1"/>
              <a:t>Kanren</a:t>
            </a:r>
            <a:r>
              <a:rPr lang="en-US" dirty="0"/>
              <a:t> flavors</a:t>
            </a:r>
          </a:p>
          <a:p>
            <a:endParaRPr lang="en-US" dirty="0"/>
          </a:p>
          <a:p>
            <a:r>
              <a:rPr lang="en-US" dirty="0"/>
              <a:t>By </a:t>
            </a:r>
            <a:r>
              <a:rPr lang="en-US" dirty="0" err="1"/>
              <a:t>Fereidoon</a:t>
            </a:r>
            <a:r>
              <a:rPr lang="en-US" dirty="0"/>
              <a:t> Mehri</a:t>
            </a:r>
          </a:p>
        </p:txBody>
      </p:sp>
    </p:spTree>
    <p:extLst>
      <p:ext uri="{BB962C8B-B14F-4D97-AF65-F5344CB8AC3E}">
        <p14:creationId xmlns:p14="http://schemas.microsoft.com/office/powerpoint/2010/main" val="3170256980"/>
      </p:ext>
    </p:extLst>
  </p:cSld>
  <p:clrMapOvr>
    <a:masterClrMapping/>
  </p:clrMapOvr>
  <p:transition spd="slow">
    <p:comb/>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5F5D3-208D-C74B-8D23-1BA38E5CE497}"/>
              </a:ext>
            </a:extLst>
          </p:cNvPr>
          <p:cNvSpPr>
            <a:spLocks noGrp="1"/>
          </p:cNvSpPr>
          <p:nvPr>
            <p:ph type="title"/>
          </p:nvPr>
        </p:nvSpPr>
        <p:spPr/>
        <p:txBody>
          <a:bodyPr/>
          <a:lstStyle/>
          <a:p>
            <a:r>
              <a:rPr lang="en-US" dirty="0"/>
              <a:t>Explore</a:t>
            </a:r>
          </a:p>
        </p:txBody>
      </p:sp>
      <p:sp>
        <p:nvSpPr>
          <p:cNvPr id="3" name="Content Placeholder 2">
            <a:extLst>
              <a:ext uri="{FF2B5EF4-FFF2-40B4-BE49-F238E27FC236}">
                <a16:creationId xmlns:a16="http://schemas.microsoft.com/office/drawing/2014/main" id="{EE49EC81-406D-5C47-A90B-CC1D9A348710}"/>
              </a:ext>
            </a:extLst>
          </p:cNvPr>
          <p:cNvSpPr>
            <a:spLocks noGrp="1"/>
          </p:cNvSpPr>
          <p:nvPr>
            <p:ph idx="1"/>
          </p:nvPr>
        </p:nvSpPr>
        <p:spPr>
          <a:xfrm>
            <a:off x="1371600" y="2286000"/>
            <a:ext cx="9601200" cy="3972296"/>
          </a:xfrm>
        </p:spPr>
        <p:txBody>
          <a:bodyPr>
            <a:normAutofit fontScale="77500" lnSpcReduction="20000"/>
          </a:bodyPr>
          <a:lstStyle/>
          <a:p>
            <a:r>
              <a:rPr lang="en-US" dirty="0">
                <a:hlinkClick r:id="rId2"/>
              </a:rPr>
              <a:t>https://scholarworks.iu.edu/dspace/bitstream/handle/2022/8777/Byrd_indiana_0093A_10344.pdf</a:t>
            </a:r>
            <a:r>
              <a:rPr lang="en-US" dirty="0"/>
              <a:t> </a:t>
            </a:r>
          </a:p>
          <a:p>
            <a:pPr marL="0" indent="0">
              <a:buNone/>
            </a:pPr>
            <a:r>
              <a:rPr lang="en-US" dirty="0"/>
              <a:t>Includes </a:t>
            </a:r>
            <a:r>
              <a:rPr lang="el-GR" dirty="0"/>
              <a:t>α</a:t>
            </a:r>
            <a:r>
              <a:rPr lang="en-US" dirty="0" err="1"/>
              <a:t>leanTAP</a:t>
            </a:r>
            <a:r>
              <a:rPr lang="en-US" dirty="0"/>
              <a:t>, a program written in </a:t>
            </a:r>
            <a:r>
              <a:rPr lang="el-GR" dirty="0"/>
              <a:t>α</a:t>
            </a:r>
            <a:r>
              <a:rPr lang="en-US" dirty="0" err="1"/>
              <a:t>Kanren</a:t>
            </a:r>
            <a:r>
              <a:rPr lang="en-US" dirty="0"/>
              <a:t>, an extension of </a:t>
            </a:r>
            <a:r>
              <a:rPr lang="en-US" dirty="0" err="1"/>
              <a:t>miniKanren</a:t>
            </a:r>
            <a:r>
              <a:rPr lang="en-US" dirty="0"/>
              <a:t> for </a:t>
            </a:r>
            <a:r>
              <a:rPr lang="en-US" dirty="0">
                <a:hlinkClick r:id="rId3" tooltip="Nominal logic (page does not exist)"/>
              </a:rPr>
              <a:t>nominal logic</a:t>
            </a:r>
            <a:r>
              <a:rPr lang="en-US" dirty="0"/>
              <a:t>. Given a theorem, it can find a proof, making it a </a:t>
            </a:r>
            <a:r>
              <a:rPr lang="en-US" dirty="0">
                <a:hlinkClick r:id="rId4" tooltip="Automated theorem proving"/>
              </a:rPr>
              <a:t>theorem-prover</a:t>
            </a:r>
            <a:r>
              <a:rPr lang="en-US" dirty="0"/>
              <a:t>. Given a proof, it can find the theorem, making it a theorem-checker. Given part of a proof and part of a theorem, it will fill in the missing parts of the proof and the theorem, making it a theorem-explorer.</a:t>
            </a:r>
          </a:p>
          <a:p>
            <a:r>
              <a:rPr lang="en-US" dirty="0">
                <a:hlinkClick r:id="rId5"/>
              </a:rPr>
              <a:t>https://github.com/webyrd/Barliman</a:t>
            </a:r>
            <a:endParaRPr lang="en-US" dirty="0"/>
          </a:p>
          <a:p>
            <a:r>
              <a:rPr lang="en-US" dirty="0">
                <a:hlinkClick r:id="rId6"/>
              </a:rPr>
              <a:t>https://en.wikipedia.org/wiki/Logic_programming</a:t>
            </a:r>
            <a:r>
              <a:rPr lang="en-US" dirty="0"/>
              <a:t> (The first step)</a:t>
            </a:r>
          </a:p>
          <a:p>
            <a:r>
              <a:rPr lang="en-US" dirty="0">
                <a:hlinkClick r:id="rId7"/>
              </a:rPr>
              <a:t>https://en.wikipedia.org/wiki/Constraint_logic_programming</a:t>
            </a:r>
            <a:endParaRPr lang="en-US" dirty="0"/>
          </a:p>
          <a:p>
            <a:r>
              <a:rPr lang="en-US" dirty="0">
                <a:hlinkClick r:id="rId8"/>
              </a:rPr>
              <a:t>https://mitpress.mit.edu/books/reasoned-schemer-second-edition</a:t>
            </a:r>
            <a:r>
              <a:rPr lang="en-US" dirty="0"/>
              <a:t> (The book you should read on logic programming)</a:t>
            </a:r>
          </a:p>
          <a:p>
            <a:r>
              <a:rPr lang="en-US" dirty="0">
                <a:hlinkClick r:id="rId9"/>
              </a:rPr>
              <a:t>https://github.com/swannodette/logic-tutorial</a:t>
            </a:r>
            <a:r>
              <a:rPr lang="en-US" dirty="0"/>
              <a:t> (A simple, very short tutorial on </a:t>
            </a:r>
            <a:r>
              <a:rPr lang="en-US" dirty="0" err="1"/>
              <a:t>core.logic</a:t>
            </a:r>
            <a:r>
              <a:rPr lang="en-US" dirty="0"/>
              <a:t>)</a:t>
            </a:r>
          </a:p>
          <a:p>
            <a:r>
              <a:rPr lang="en-US" dirty="0">
                <a:hlinkClick r:id="rId10"/>
              </a:rPr>
              <a:t>https://github.com/clojure/core.logic/wiki/</a:t>
            </a:r>
            <a:r>
              <a:rPr lang="en-US" dirty="0"/>
              <a:t> (Read this after Reasoned Schemer to get on speed with </a:t>
            </a:r>
            <a:r>
              <a:rPr lang="en-US" dirty="0" err="1"/>
              <a:t>core.logic</a:t>
            </a:r>
            <a:r>
              <a:rPr lang="en-US" dirty="0"/>
              <a:t>, and see the present issues and </a:t>
            </a:r>
            <a:r>
              <a:rPr lang="en-US" dirty="0" err="1"/>
              <a:t>roadmiles</a:t>
            </a:r>
            <a:r>
              <a:rPr lang="en-US" dirty="0"/>
              <a:t>)</a:t>
            </a:r>
          </a:p>
          <a:p>
            <a:r>
              <a:rPr lang="en-US" dirty="0">
                <a:hlinkClick r:id="rId11"/>
              </a:rPr>
              <a:t>https://github.com/clojure/core.logic/wiki/References</a:t>
            </a:r>
            <a:r>
              <a:rPr lang="en-US" dirty="0"/>
              <a:t> (Even more fun)</a:t>
            </a:r>
          </a:p>
          <a:p>
            <a:endParaRPr lang="en-US" dirty="0"/>
          </a:p>
        </p:txBody>
      </p:sp>
      <p:sp>
        <p:nvSpPr>
          <p:cNvPr id="4" name="Footer Placeholder 3">
            <a:extLst>
              <a:ext uri="{FF2B5EF4-FFF2-40B4-BE49-F238E27FC236}">
                <a16:creationId xmlns:a16="http://schemas.microsoft.com/office/drawing/2014/main" id="{7D0F24A0-4B83-1E41-A137-ADE879D5773F}"/>
              </a:ext>
            </a:extLst>
          </p:cNvPr>
          <p:cNvSpPr>
            <a:spLocks noGrp="1"/>
          </p:cNvSpPr>
          <p:nvPr>
            <p:ph type="ftr" sz="quarter" idx="11"/>
          </p:nvPr>
        </p:nvSpPr>
        <p:spPr/>
        <p:txBody>
          <a:bodyPr/>
          <a:lstStyle/>
          <a:p>
            <a:r>
              <a:rPr lang="en-US"/>
              <a:t>The Good Stuff</a:t>
            </a:r>
            <a:endParaRPr lang="en-US" dirty="0"/>
          </a:p>
        </p:txBody>
      </p:sp>
    </p:spTree>
    <p:extLst>
      <p:ext uri="{BB962C8B-B14F-4D97-AF65-F5344CB8AC3E}">
        <p14:creationId xmlns:p14="http://schemas.microsoft.com/office/powerpoint/2010/main" val="2399040805"/>
      </p:ext>
    </p:extLst>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06001-4683-9547-8755-C57C5A11683D}"/>
              </a:ext>
            </a:extLst>
          </p:cNvPr>
          <p:cNvSpPr>
            <a:spLocks noGrp="1"/>
          </p:cNvSpPr>
          <p:nvPr>
            <p:ph type="title"/>
          </p:nvPr>
        </p:nvSpPr>
        <p:spPr/>
        <p:txBody>
          <a:bodyPr/>
          <a:lstStyle/>
          <a:p>
            <a:r>
              <a:rPr lang="en-US" dirty="0"/>
              <a:t>Or how to make your computer as stupid as yourself.</a:t>
            </a:r>
          </a:p>
        </p:txBody>
      </p:sp>
      <p:sp>
        <p:nvSpPr>
          <p:cNvPr id="3" name="Footer Placeholder 2">
            <a:extLst>
              <a:ext uri="{FF2B5EF4-FFF2-40B4-BE49-F238E27FC236}">
                <a16:creationId xmlns:a16="http://schemas.microsoft.com/office/drawing/2014/main" id="{55A41B09-D39E-1545-B286-12E5CF9E9F3B}"/>
              </a:ext>
            </a:extLst>
          </p:cNvPr>
          <p:cNvSpPr>
            <a:spLocks noGrp="1"/>
          </p:cNvSpPr>
          <p:nvPr>
            <p:ph type="ftr" sz="quarter" idx="11"/>
          </p:nvPr>
        </p:nvSpPr>
        <p:spPr/>
        <p:txBody>
          <a:bodyPr/>
          <a:lstStyle/>
          <a:p>
            <a:r>
              <a:rPr lang="en-US" dirty="0"/>
              <a:t>Which means you can finally talk to each other.</a:t>
            </a:r>
          </a:p>
        </p:txBody>
      </p:sp>
      <p:pic>
        <p:nvPicPr>
          <p:cNvPr id="4" name="Picture 3">
            <a:extLst>
              <a:ext uri="{FF2B5EF4-FFF2-40B4-BE49-F238E27FC236}">
                <a16:creationId xmlns:a16="http://schemas.microsoft.com/office/drawing/2014/main" id="{1118DD08-25D0-EA4D-9E64-2D9099B91FBB}"/>
              </a:ext>
            </a:extLst>
          </p:cNvPr>
          <p:cNvPicPr>
            <a:picLocks noChangeAspect="1"/>
          </p:cNvPicPr>
          <p:nvPr/>
        </p:nvPicPr>
        <p:blipFill>
          <a:blip r:embed="rId2"/>
          <a:stretch>
            <a:fillRect/>
          </a:stretch>
        </p:blipFill>
        <p:spPr>
          <a:xfrm>
            <a:off x="9174394" y="2515259"/>
            <a:ext cx="2540000" cy="2540000"/>
          </a:xfrm>
          <a:prstGeom prst="rect">
            <a:avLst/>
          </a:prstGeom>
        </p:spPr>
      </p:pic>
      <p:pic>
        <p:nvPicPr>
          <p:cNvPr id="5" name="Picture 4">
            <a:extLst>
              <a:ext uri="{FF2B5EF4-FFF2-40B4-BE49-F238E27FC236}">
                <a16:creationId xmlns:a16="http://schemas.microsoft.com/office/drawing/2014/main" id="{19C48D35-6FBE-614D-9040-D55CB7E78A1A}"/>
              </a:ext>
            </a:extLst>
          </p:cNvPr>
          <p:cNvPicPr>
            <a:picLocks noChangeAspect="1"/>
          </p:cNvPicPr>
          <p:nvPr/>
        </p:nvPicPr>
        <p:blipFill>
          <a:blip r:embed="rId2"/>
          <a:stretch>
            <a:fillRect/>
          </a:stretch>
        </p:blipFill>
        <p:spPr>
          <a:xfrm>
            <a:off x="6172200" y="2515259"/>
            <a:ext cx="2540000" cy="2540000"/>
          </a:xfrm>
          <a:prstGeom prst="rect">
            <a:avLst/>
          </a:prstGeom>
        </p:spPr>
      </p:pic>
      <p:pic>
        <p:nvPicPr>
          <p:cNvPr id="6" name="Picture 5">
            <a:extLst>
              <a:ext uri="{FF2B5EF4-FFF2-40B4-BE49-F238E27FC236}">
                <a16:creationId xmlns:a16="http://schemas.microsoft.com/office/drawing/2014/main" id="{8D9F4B02-F0D4-C445-BCDA-9A524CF766F3}"/>
              </a:ext>
            </a:extLst>
          </p:cNvPr>
          <p:cNvPicPr>
            <a:picLocks noChangeAspect="1"/>
          </p:cNvPicPr>
          <p:nvPr/>
        </p:nvPicPr>
        <p:blipFill>
          <a:blip r:embed="rId2"/>
          <a:stretch>
            <a:fillRect/>
          </a:stretch>
        </p:blipFill>
        <p:spPr>
          <a:xfrm>
            <a:off x="3002194" y="2515259"/>
            <a:ext cx="2540000" cy="2540000"/>
          </a:xfrm>
          <a:prstGeom prst="rect">
            <a:avLst/>
          </a:prstGeom>
        </p:spPr>
      </p:pic>
    </p:spTree>
    <p:extLst>
      <p:ext uri="{BB962C8B-B14F-4D97-AF65-F5344CB8AC3E}">
        <p14:creationId xmlns:p14="http://schemas.microsoft.com/office/powerpoint/2010/main" val="2316719398"/>
      </p:ext>
    </p:extLst>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97392-9C66-5F41-BF51-1C2CE355888E}"/>
              </a:ext>
            </a:extLst>
          </p:cNvPr>
          <p:cNvSpPr>
            <a:spLocks noGrp="1"/>
          </p:cNvSpPr>
          <p:nvPr>
            <p:ph type="title"/>
          </p:nvPr>
        </p:nvSpPr>
        <p:spPr/>
        <p:txBody>
          <a:bodyPr/>
          <a:lstStyle/>
          <a:p>
            <a:pPr rtl="1"/>
            <a:r>
              <a:rPr lang="en-US" dirty="0"/>
              <a:t>History</a:t>
            </a:r>
            <a:br>
              <a:rPr lang="en-US" dirty="0"/>
            </a:br>
            <a:endParaRPr lang="en-US" dirty="0"/>
          </a:p>
        </p:txBody>
      </p:sp>
      <p:sp>
        <p:nvSpPr>
          <p:cNvPr id="3" name="Content Placeholder 2">
            <a:extLst>
              <a:ext uri="{FF2B5EF4-FFF2-40B4-BE49-F238E27FC236}">
                <a16:creationId xmlns:a16="http://schemas.microsoft.com/office/drawing/2014/main" id="{B9F7102C-39B9-144E-A396-94E728495A3D}"/>
              </a:ext>
            </a:extLst>
          </p:cNvPr>
          <p:cNvSpPr>
            <a:spLocks noGrp="1"/>
          </p:cNvSpPr>
          <p:nvPr>
            <p:ph idx="1"/>
          </p:nvPr>
        </p:nvSpPr>
        <p:spPr/>
        <p:txBody>
          <a:bodyPr/>
          <a:lstStyle/>
          <a:p>
            <a:r>
              <a:rPr lang="en-US" dirty="0"/>
              <a:t>The use of mathematical logic to represent and execute computer programs is also a feature of the lambda calculus, developed by Alonzo Church in the 1930s. However, the first proposal to use the clausal form of logic for representing computer programs was made by Cordell Green. This used an axiomatization of a subset of LISP, together with a representation of an input-output relation, to compute the relation by simulating the execution of the program in LISP. Foster and </a:t>
            </a:r>
            <a:r>
              <a:rPr lang="en-US" dirty="0" err="1"/>
              <a:t>Elcock's</a:t>
            </a:r>
            <a:r>
              <a:rPr lang="en-US" dirty="0"/>
              <a:t> </a:t>
            </a:r>
            <a:r>
              <a:rPr lang="en-US" dirty="0" err="1"/>
              <a:t>Absys</a:t>
            </a:r>
            <a:r>
              <a:rPr lang="en-US" dirty="0"/>
              <a:t>, on the other hand, employed a combination of equations and lambda calculus in an </a:t>
            </a:r>
            <a:r>
              <a:rPr lang="en-US" dirty="0" err="1"/>
              <a:t>assertional</a:t>
            </a:r>
            <a:r>
              <a:rPr lang="en-US" dirty="0"/>
              <a:t> programming language which places no constraints on the order in which operations are performed.</a:t>
            </a:r>
          </a:p>
        </p:txBody>
      </p:sp>
      <p:sp>
        <p:nvSpPr>
          <p:cNvPr id="4" name="Footer Placeholder 3">
            <a:extLst>
              <a:ext uri="{FF2B5EF4-FFF2-40B4-BE49-F238E27FC236}">
                <a16:creationId xmlns:a16="http://schemas.microsoft.com/office/drawing/2014/main" id="{447BD412-17F3-9744-B3B6-58C2DF05C482}"/>
              </a:ext>
            </a:extLst>
          </p:cNvPr>
          <p:cNvSpPr>
            <a:spLocks noGrp="1"/>
          </p:cNvSpPr>
          <p:nvPr>
            <p:ph type="ftr" sz="quarter" idx="11"/>
          </p:nvPr>
        </p:nvSpPr>
        <p:spPr/>
        <p:txBody>
          <a:bodyPr/>
          <a:lstStyle/>
          <a:p>
            <a:r>
              <a:rPr lang="en-US"/>
              <a:t>Obviously, read these. I'm going to skip them.</a:t>
            </a:r>
            <a:endParaRPr lang="en-US" dirty="0"/>
          </a:p>
        </p:txBody>
      </p:sp>
    </p:spTree>
    <p:extLst>
      <p:ext uri="{BB962C8B-B14F-4D97-AF65-F5344CB8AC3E}">
        <p14:creationId xmlns:p14="http://schemas.microsoft.com/office/powerpoint/2010/main" val="4045474980"/>
      </p:ext>
    </p:extLst>
  </p:cSld>
  <p:clrMapOvr>
    <a:masterClrMapping/>
  </p:clrMapOvr>
  <p:transition spd="slow">
    <p:comb/>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1C5B2-F5E6-7E42-B905-E105704D04C1}"/>
              </a:ext>
            </a:extLst>
          </p:cNvPr>
          <p:cNvSpPr>
            <a:spLocks noGrp="1"/>
          </p:cNvSpPr>
          <p:nvPr>
            <p:ph type="title"/>
          </p:nvPr>
        </p:nvSpPr>
        <p:spPr/>
        <p:txBody>
          <a:bodyPr/>
          <a:lstStyle/>
          <a:p>
            <a:r>
              <a:rPr lang="en-US" dirty="0"/>
              <a:t>Still History</a:t>
            </a:r>
          </a:p>
        </p:txBody>
      </p:sp>
      <p:sp>
        <p:nvSpPr>
          <p:cNvPr id="3" name="Content Placeholder 2">
            <a:extLst>
              <a:ext uri="{FF2B5EF4-FFF2-40B4-BE49-F238E27FC236}">
                <a16:creationId xmlns:a16="http://schemas.microsoft.com/office/drawing/2014/main" id="{C72CC7AC-2F08-D64D-8041-AB8E7F88B449}"/>
              </a:ext>
            </a:extLst>
          </p:cNvPr>
          <p:cNvSpPr>
            <a:spLocks noGrp="1"/>
          </p:cNvSpPr>
          <p:nvPr>
            <p:ph idx="1"/>
          </p:nvPr>
        </p:nvSpPr>
        <p:spPr/>
        <p:txBody>
          <a:bodyPr/>
          <a:lstStyle/>
          <a:p>
            <a:r>
              <a:rPr lang="en-US" dirty="0"/>
              <a:t>Logic programming in its present form can be traced back to debates in the late 1960s and early 1970s about declarative versus procedural representations of knowledge in Artificial Intelligence. Advocates of declarative representations were notably working at Stanford, associated with John McCarthy, Bertram Raphael and Cordell Green, and in Edinburgh, with John Alan Robinson(an academic visitor from Syracuse University), Pat Hayes, and Robert Kowalski. Advocates of procedural representations were mainly centered at MIT, under the leadership of Marvin Minsky and Seymour </a:t>
            </a:r>
            <a:r>
              <a:rPr lang="en-US" dirty="0" err="1"/>
              <a:t>Papert</a:t>
            </a:r>
            <a:r>
              <a:rPr lang="en-US" dirty="0"/>
              <a:t>.</a:t>
            </a:r>
          </a:p>
        </p:txBody>
      </p:sp>
    </p:spTree>
    <p:extLst>
      <p:ext uri="{BB962C8B-B14F-4D97-AF65-F5344CB8AC3E}">
        <p14:creationId xmlns:p14="http://schemas.microsoft.com/office/powerpoint/2010/main" val="2178344978"/>
      </p:ext>
    </p:extLst>
  </p:cSld>
  <p:clrMapOvr>
    <a:masterClrMapping/>
  </p:clrMapOvr>
  <p:transition spd="slow">
    <p:comb/>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F319-6297-4D40-A4CB-9345ABF358E9}"/>
              </a:ext>
            </a:extLst>
          </p:cNvPr>
          <p:cNvSpPr>
            <a:spLocks noGrp="1"/>
          </p:cNvSpPr>
          <p:nvPr>
            <p:ph type="title"/>
          </p:nvPr>
        </p:nvSpPr>
        <p:spPr/>
        <p:txBody>
          <a:bodyPr/>
          <a:lstStyle/>
          <a:p>
            <a:r>
              <a:rPr lang="en-US" dirty="0"/>
              <a:t>Still History</a:t>
            </a:r>
          </a:p>
        </p:txBody>
      </p:sp>
      <p:sp>
        <p:nvSpPr>
          <p:cNvPr id="3" name="Content Placeholder 2">
            <a:extLst>
              <a:ext uri="{FF2B5EF4-FFF2-40B4-BE49-F238E27FC236}">
                <a16:creationId xmlns:a16="http://schemas.microsoft.com/office/drawing/2014/main" id="{6FEB2967-CE5B-EE41-8428-0717D2A7DC14}"/>
              </a:ext>
            </a:extLst>
          </p:cNvPr>
          <p:cNvSpPr>
            <a:spLocks noGrp="1"/>
          </p:cNvSpPr>
          <p:nvPr>
            <p:ph idx="1"/>
          </p:nvPr>
        </p:nvSpPr>
        <p:spPr/>
        <p:txBody>
          <a:bodyPr/>
          <a:lstStyle/>
          <a:p>
            <a:r>
              <a:rPr lang="en-US" dirty="0"/>
              <a:t>Although it was based on the proof methods of logic, Planner, developed at MIT, was the first language to emerge within this </a:t>
            </a:r>
            <a:r>
              <a:rPr lang="en-US" dirty="0" err="1"/>
              <a:t>proceduralist</a:t>
            </a:r>
            <a:r>
              <a:rPr lang="en-US" dirty="0"/>
              <a:t> paradigm. Planner featured pattern-directed invocation of procedural plans from goals (i.e. goal-reduction or backward chaining) and from assertions (i.e. forward chaining). The most influential implementation of Planner was the subset of Planner, called Micro-Planner, implemented by Gerry Sussman, Eugene </a:t>
            </a:r>
            <a:r>
              <a:rPr lang="en-US" dirty="0" err="1"/>
              <a:t>Charniak</a:t>
            </a:r>
            <a:r>
              <a:rPr lang="en-US" dirty="0"/>
              <a:t> and Terry Winograd. It was used to implement Winograd's natural-language understanding program SHRDLU, which was a landmark at that time. To cope with the very limited memory systems at the time, Planner used a backtracking control structure so that only one possible computation path had to be stored at a time. Planner gave rise to the programming languages QA-4, </a:t>
            </a:r>
            <a:r>
              <a:rPr lang="en-US" dirty="0" err="1"/>
              <a:t>Popler</a:t>
            </a:r>
            <a:r>
              <a:rPr lang="en-US" dirty="0"/>
              <a:t>, Conniver, QLISP, and the concurrent language Ether.</a:t>
            </a:r>
          </a:p>
        </p:txBody>
      </p:sp>
    </p:spTree>
    <p:extLst>
      <p:ext uri="{BB962C8B-B14F-4D97-AF65-F5344CB8AC3E}">
        <p14:creationId xmlns:p14="http://schemas.microsoft.com/office/powerpoint/2010/main" val="2627292945"/>
      </p:ext>
    </p:extLst>
  </p:cSld>
  <p:clrMapOvr>
    <a:masterClrMapping/>
  </p:clrMapOvr>
  <p:transition spd="slow">
    <p:comb/>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52379-ABF1-D540-9CFC-730B0624D03F}"/>
              </a:ext>
            </a:extLst>
          </p:cNvPr>
          <p:cNvSpPr>
            <a:spLocks noGrp="1"/>
          </p:cNvSpPr>
          <p:nvPr>
            <p:ph type="title"/>
          </p:nvPr>
        </p:nvSpPr>
        <p:spPr/>
        <p:txBody>
          <a:bodyPr/>
          <a:lstStyle/>
          <a:p>
            <a:r>
              <a:rPr lang="en-US" dirty="0"/>
              <a:t>Because History Matters so Much, Right?</a:t>
            </a:r>
          </a:p>
        </p:txBody>
      </p:sp>
      <p:sp>
        <p:nvSpPr>
          <p:cNvPr id="3" name="Content Placeholder 2">
            <a:extLst>
              <a:ext uri="{FF2B5EF4-FFF2-40B4-BE49-F238E27FC236}">
                <a16:creationId xmlns:a16="http://schemas.microsoft.com/office/drawing/2014/main" id="{E2083C77-FCEB-5144-A709-71963028DB74}"/>
              </a:ext>
            </a:extLst>
          </p:cNvPr>
          <p:cNvSpPr>
            <a:spLocks noGrp="1"/>
          </p:cNvSpPr>
          <p:nvPr>
            <p:ph idx="1"/>
          </p:nvPr>
        </p:nvSpPr>
        <p:spPr/>
        <p:txBody>
          <a:bodyPr/>
          <a:lstStyle/>
          <a:p>
            <a:r>
              <a:rPr lang="en-US" dirty="0"/>
              <a:t>Hayes and Kowalski in Edinburgh tried to reconcile the logic-based declarative approach to knowledge representation with Planner's procedural approach. Hayes (1973) developed an equational language, </a:t>
            </a:r>
            <a:r>
              <a:rPr lang="en-US" dirty="0" err="1"/>
              <a:t>Golux</a:t>
            </a:r>
            <a:r>
              <a:rPr lang="en-US" dirty="0"/>
              <a:t>, in which different procedures could be obtained by altering the behavior of the theorem prover. Kowalski, on the other hand, developed </a:t>
            </a:r>
            <a:r>
              <a:rPr lang="en-US" dirty="0">
                <a:hlinkClick r:id="rId2" tooltip="SLD resolution"/>
              </a:rPr>
              <a:t>SLD resolution</a:t>
            </a:r>
            <a:r>
              <a:rPr lang="en-US" dirty="0"/>
              <a:t>, a variant of SL-resolution,</a:t>
            </a:r>
            <a:r>
              <a:rPr lang="en-US" baseline="30000" dirty="0"/>
              <a:t> </a:t>
            </a:r>
            <a:r>
              <a:rPr lang="en-US" dirty="0"/>
              <a:t>and showed how it treats implications as goal-reduction procedures. Kowalski collaborated with </a:t>
            </a:r>
            <a:r>
              <a:rPr lang="en-US" dirty="0">
                <a:hlinkClick r:id="rId3" tooltip="Alain Colmerauer"/>
              </a:rPr>
              <a:t>Colmerauer</a:t>
            </a:r>
            <a:r>
              <a:rPr lang="en-US" dirty="0"/>
              <a:t> in Marseille, who developed these ideas in the design and implementation of the programming language </a:t>
            </a:r>
            <a:r>
              <a:rPr lang="en-US" dirty="0">
                <a:hlinkClick r:id="rId4" tooltip="Prolog"/>
              </a:rPr>
              <a:t>Prolog</a:t>
            </a:r>
            <a:r>
              <a:rPr lang="en-US" dirty="0"/>
              <a:t>.</a:t>
            </a:r>
          </a:p>
        </p:txBody>
      </p:sp>
    </p:spTree>
    <p:extLst>
      <p:ext uri="{BB962C8B-B14F-4D97-AF65-F5344CB8AC3E}">
        <p14:creationId xmlns:p14="http://schemas.microsoft.com/office/powerpoint/2010/main" val="1820844138"/>
      </p:ext>
    </p:extLst>
  </p:cSld>
  <p:clrMapOvr>
    <a:masterClrMapping/>
  </p:clrMapOvr>
  <p:transition spd="slow">
    <p:comb/>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CE31A-82FE-124A-B290-80ECE2DCBF64}"/>
              </a:ext>
            </a:extLst>
          </p:cNvPr>
          <p:cNvSpPr>
            <a:spLocks noGrp="1"/>
          </p:cNvSpPr>
          <p:nvPr>
            <p:ph type="title"/>
          </p:nvPr>
        </p:nvSpPr>
        <p:spPr/>
        <p:txBody>
          <a:bodyPr/>
          <a:lstStyle/>
          <a:p>
            <a:r>
              <a:rPr lang="en-US" dirty="0"/>
              <a:t>You know it.</a:t>
            </a:r>
          </a:p>
        </p:txBody>
      </p:sp>
      <p:sp>
        <p:nvSpPr>
          <p:cNvPr id="3" name="Content Placeholder 2">
            <a:extLst>
              <a:ext uri="{FF2B5EF4-FFF2-40B4-BE49-F238E27FC236}">
                <a16:creationId xmlns:a16="http://schemas.microsoft.com/office/drawing/2014/main" id="{DB4676BC-A96F-D745-A14F-305AC58BAF55}"/>
              </a:ext>
            </a:extLst>
          </p:cNvPr>
          <p:cNvSpPr>
            <a:spLocks noGrp="1"/>
          </p:cNvSpPr>
          <p:nvPr>
            <p:ph idx="1"/>
          </p:nvPr>
        </p:nvSpPr>
        <p:spPr/>
        <p:txBody>
          <a:bodyPr/>
          <a:lstStyle/>
          <a:p>
            <a:r>
              <a:rPr lang="en-US" dirty="0"/>
              <a:t>The Association for Logic Programming was founded to promote Logic Programming in 1986.</a:t>
            </a:r>
          </a:p>
          <a:p>
            <a:r>
              <a:rPr lang="en-US" dirty="0"/>
              <a:t>Prolog gave rise to the programming languages ALF, </a:t>
            </a:r>
            <a:r>
              <a:rPr lang="en-US" dirty="0" err="1"/>
              <a:t>Fril</a:t>
            </a:r>
            <a:r>
              <a:rPr lang="en-US" dirty="0"/>
              <a:t>, Gödel, Mercury, Oz, Ciao, Visual Prolog, XSB, and </a:t>
            </a:r>
            <a:r>
              <a:rPr lang="el-GR" dirty="0"/>
              <a:t>λ</a:t>
            </a:r>
            <a:r>
              <a:rPr lang="en-US" dirty="0"/>
              <a:t>Prolog, as well as a variety of concurrent logic programming languages, constraint logic programming languages and </a:t>
            </a:r>
            <a:r>
              <a:rPr lang="en-US" dirty="0" err="1"/>
              <a:t>datalog</a:t>
            </a:r>
            <a:r>
              <a:rPr lang="en-US" dirty="0"/>
              <a:t>.</a:t>
            </a:r>
          </a:p>
        </p:txBody>
      </p:sp>
    </p:spTree>
    <p:extLst>
      <p:ext uri="{BB962C8B-B14F-4D97-AF65-F5344CB8AC3E}">
        <p14:creationId xmlns:p14="http://schemas.microsoft.com/office/powerpoint/2010/main" val="3882105949"/>
      </p:ext>
    </p:extLst>
  </p:cSld>
  <p:clrMapOvr>
    <a:masterClrMapping/>
  </p:clrMapOvr>
  <p:transition spd="slow">
    <p:comb/>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23DB3-3490-A44C-BD95-83BC206FF980}"/>
              </a:ext>
            </a:extLst>
          </p:cNvPr>
          <p:cNvSpPr>
            <a:spLocks noGrp="1"/>
          </p:cNvSpPr>
          <p:nvPr>
            <p:ph type="title"/>
          </p:nvPr>
        </p:nvSpPr>
        <p:spPr/>
        <p:txBody>
          <a:bodyPr/>
          <a:lstStyle/>
          <a:p>
            <a:r>
              <a:rPr lang="en-US" dirty="0"/>
              <a:t>Live Demo</a:t>
            </a:r>
          </a:p>
        </p:txBody>
      </p:sp>
      <p:pic>
        <p:nvPicPr>
          <p:cNvPr id="5" name="Picture 4">
            <a:extLst>
              <a:ext uri="{FF2B5EF4-FFF2-40B4-BE49-F238E27FC236}">
                <a16:creationId xmlns:a16="http://schemas.microsoft.com/office/drawing/2014/main" id="{B81A3D59-1EAE-894C-98A5-DE2375AFDC31}"/>
              </a:ext>
            </a:extLst>
          </p:cNvPr>
          <p:cNvPicPr>
            <a:picLocks noChangeAspect="1"/>
          </p:cNvPicPr>
          <p:nvPr/>
        </p:nvPicPr>
        <p:blipFill>
          <a:blip r:embed="rId2"/>
          <a:stretch>
            <a:fillRect/>
          </a:stretch>
        </p:blipFill>
        <p:spPr>
          <a:xfrm>
            <a:off x="6368142" y="685800"/>
            <a:ext cx="5040086" cy="5040086"/>
          </a:xfrm>
          <a:prstGeom prst="rect">
            <a:avLst/>
          </a:prstGeom>
        </p:spPr>
      </p:pic>
    </p:spTree>
    <p:extLst>
      <p:ext uri="{BB962C8B-B14F-4D97-AF65-F5344CB8AC3E}">
        <p14:creationId xmlns:p14="http://schemas.microsoft.com/office/powerpoint/2010/main" val="2495409626"/>
      </p:ext>
    </p:extLst>
  </p:cSld>
  <p:clrMapOvr>
    <a:masterClrMapping/>
  </p:clrMapOvr>
  <p:transition spd="slow">
    <p:comb/>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29B2C-6403-F54B-8E76-07C9F0614A97}"/>
              </a:ext>
            </a:extLst>
          </p:cNvPr>
          <p:cNvSpPr>
            <a:spLocks noGrp="1"/>
          </p:cNvSpPr>
          <p:nvPr>
            <p:ph type="title"/>
          </p:nvPr>
        </p:nvSpPr>
        <p:spPr/>
        <p:txBody>
          <a:bodyPr/>
          <a:lstStyle/>
          <a:p>
            <a:r>
              <a:rPr lang="en-US" dirty="0"/>
              <a:t>You can find the code shown and these slides on </a:t>
            </a:r>
          </a:p>
        </p:txBody>
      </p:sp>
      <p:sp>
        <p:nvSpPr>
          <p:cNvPr id="3" name="Rectangle 2">
            <a:extLst>
              <a:ext uri="{FF2B5EF4-FFF2-40B4-BE49-F238E27FC236}">
                <a16:creationId xmlns:a16="http://schemas.microsoft.com/office/drawing/2014/main" id="{C6AD5917-D0B7-B941-8472-B1DEEF366828}"/>
              </a:ext>
            </a:extLst>
          </p:cNvPr>
          <p:cNvSpPr/>
          <p:nvPr/>
        </p:nvSpPr>
        <p:spPr>
          <a:xfrm>
            <a:off x="1371600" y="5690650"/>
            <a:ext cx="11420103" cy="646331"/>
          </a:xfrm>
          <a:prstGeom prst="rect">
            <a:avLst/>
          </a:prstGeom>
        </p:spPr>
        <p:txBody>
          <a:bodyPr wrap="square">
            <a:spAutoFit/>
          </a:bodyPr>
          <a:lstStyle/>
          <a:p>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https://</a:t>
            </a:r>
            <a:r>
              <a:rPr lang="en-US" sz="3600"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github.com</a:t>
            </a: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a:t>
            </a:r>
            <a:r>
              <a:rPr lang="en-US" sz="3600"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NightMachinary</a:t>
            </a: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a:t>
            </a:r>
            <a:r>
              <a:rPr lang="en-US" sz="3600"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core.logic</a:t>
            </a: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-demo</a:t>
            </a:r>
          </a:p>
        </p:txBody>
      </p:sp>
    </p:spTree>
    <p:extLst>
      <p:ext uri="{BB962C8B-B14F-4D97-AF65-F5344CB8AC3E}">
        <p14:creationId xmlns:p14="http://schemas.microsoft.com/office/powerpoint/2010/main" val="2161268619"/>
      </p:ext>
    </p:extLst>
  </p:cSld>
  <p:clrMapOvr>
    <a:masterClrMapping/>
  </p:clrMapOvr>
  <p:transition spd="slow">
    <p:comb/>
  </p:transition>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73</TotalTime>
  <Words>241</Words>
  <Application>Microsoft Macintosh PowerPoint</Application>
  <PresentationFormat>Widescreen</PresentationFormat>
  <Paragraphs>32</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Calibri</vt:lpstr>
      <vt:lpstr>Franklin Gothic Book</vt:lpstr>
      <vt:lpstr>Crop</vt:lpstr>
      <vt:lpstr>Constraint logic programming</vt:lpstr>
      <vt:lpstr>Or how to make your computer as stupid as yourself.</vt:lpstr>
      <vt:lpstr>History </vt:lpstr>
      <vt:lpstr>Still History</vt:lpstr>
      <vt:lpstr>Still History</vt:lpstr>
      <vt:lpstr>Because History Matters so Much, Right?</vt:lpstr>
      <vt:lpstr>You know it.</vt:lpstr>
      <vt:lpstr>Live Demo</vt:lpstr>
      <vt:lpstr>You can find the code shown and these slides on </vt:lpstr>
      <vt:lpstr>Explore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Constraint logic programming</dc:title>
  <dc:creator>Microsoft Office User</dc:creator>
  <cp:lastModifiedBy>Microsoft Office User</cp:lastModifiedBy>
  <cp:revision>8</cp:revision>
  <dcterms:created xsi:type="dcterms:W3CDTF">2018-12-15T07:23:11Z</dcterms:created>
  <dcterms:modified xsi:type="dcterms:W3CDTF">2018-12-15T08:36:57Z</dcterms:modified>
</cp:coreProperties>
</file>

<file path=docProps/thumbnail.jpeg>
</file>